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57" r:id="rId4"/>
    <p:sldId id="258" r:id="rId5"/>
    <p:sldId id="259" r:id="rId6"/>
    <p:sldId id="260" r:id="rId7"/>
    <p:sldId id="268" r:id="rId8"/>
    <p:sldId id="270" r:id="rId9"/>
    <p:sldId id="261" r:id="rId10"/>
    <p:sldId id="262" r:id="rId11"/>
    <p:sldId id="263" r:id="rId12"/>
    <p:sldId id="272" r:id="rId13"/>
    <p:sldId id="264" r:id="rId14"/>
    <p:sldId id="265" r:id="rId15"/>
    <p:sldId id="271" r:id="rId16"/>
    <p:sldId id="266" r:id="rId17"/>
  </p:sldIdLst>
  <p:sldSz cx="18288000" cy="10287000"/>
  <p:notesSz cx="6858000" cy="9144000"/>
  <p:embeddedFontLst>
    <p:embeddedFont>
      <p:font typeface="TS Damas Sans Bold" panose="020B0604020202020204" charset="-78"/>
      <p:regular r:id="rId19"/>
    </p:embeddedFont>
    <p:embeddedFont>
      <p:font typeface="TT Hoves" panose="020B0604020202020204" charset="0"/>
      <p:regular r:id="rId20"/>
    </p:embeddedFont>
    <p:embeddedFont>
      <p:font typeface="TT Hove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65712" autoAdjust="0"/>
  </p:normalViewPr>
  <p:slideViewPr>
    <p:cSldViewPr>
      <p:cViewPr varScale="1">
        <p:scale>
          <a:sx n="48" d="100"/>
          <a:sy n="48" d="100"/>
        </p:scale>
        <p:origin x="1428" y="-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4AFB4-AC95-42CF-9F9D-086283B63672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0B0C-ADEE-4112-9DAE-A5547D13B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4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98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23E4-F4C4-7068-5851-29060EBD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CE076-D3F3-7B87-937D-C946D5F31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9974E-B436-672F-BD41-CB1B18CDD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"Looking ahead, there are several exciting directions for future work."</a:t>
            </a:r>
          </a:p>
          <a:p>
            <a:r>
              <a:rPr lang="en-US" b="1" dirty="0"/>
              <a:t>[Point to improvements]</a:t>
            </a:r>
            <a:endParaRPr lang="en-US" dirty="0"/>
          </a:p>
          <a:p>
            <a:r>
              <a:rPr lang="en-US" dirty="0"/>
              <a:t>"If I had access to user behavior data, I could add collaborative filtering - combining content-based and user-based approaches."</a:t>
            </a:r>
          </a:p>
          <a:p>
            <a:r>
              <a:rPr lang="en-US" dirty="0"/>
              <a:t>"Deep learning could create better text embeddings."</a:t>
            </a:r>
          </a:p>
          <a:p>
            <a:r>
              <a:rPr lang="en-US" dirty="0"/>
              <a:t>"Personalized weights would let each user tune the system to their preferences."</a:t>
            </a:r>
          </a:p>
          <a:p>
            <a:r>
              <a:rPr lang="en-US" b="1" dirty="0"/>
              <a:t>[Pause]</a:t>
            </a:r>
            <a:endParaRPr lang="en-US" dirty="0"/>
          </a:p>
          <a:p>
            <a:r>
              <a:rPr lang="en-US" b="1" dirty="0"/>
              <a:t>[Point to next steps]</a:t>
            </a:r>
            <a:endParaRPr lang="en-US" dirty="0"/>
          </a:p>
          <a:p>
            <a:r>
              <a:rPr lang="en-US" dirty="0"/>
              <a:t>"The immediate next steps would be scaling to larger catalogs and integrating real user feedback to continue improving the model."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1B2C-394C-15B6-68FA-704313BE3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6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4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9E85A-A2FF-8D2D-9C85-F2C8F1D5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0BB00-C593-FF42-1C8F-376390AE0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595516-E9F6-8A51-FB87-F90B01949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29303-891E-F71F-6F75-A83BFF263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F0B0C-ADEE-4112-9DAE-A5547D13BC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303" b="-1035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829" y="3071432"/>
            <a:ext cx="18288000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12000" b="1" spc="-588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NETFLIX RECOMMENDATION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37985"/>
            <a:ext cx="7762975" cy="34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6"/>
              </a:lnSpc>
              <a:spcBef>
                <a:spcPct val="0"/>
              </a:spcBef>
            </a:pPr>
            <a:r>
              <a:rPr lang="en-US" sz="2529" b="1" spc="24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PRESENTED BY</a:t>
            </a:r>
            <a:r>
              <a:rPr lang="en-US" sz="2529" spc="24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: HARSHITHA JOSYULA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267" y="1028700"/>
            <a:ext cx="549095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529" spc="24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DATA 606 CAPSTONE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3837" y="7014194"/>
            <a:ext cx="8404887" cy="134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6"/>
              </a:lnSpc>
            </a:pPr>
            <a:r>
              <a:rPr lang="en-US" sz="2529" spc="24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PREPARED FOR UMBC DATA SCIENCE MASTER DEGREE CAPSTONE :</a:t>
            </a:r>
          </a:p>
          <a:p>
            <a:pPr algn="just">
              <a:lnSpc>
                <a:spcPts val="2656"/>
              </a:lnSpc>
            </a:pPr>
            <a:r>
              <a:rPr lang="en-US" sz="2529" spc="24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 CHAOJIE (JAY) WANG</a:t>
            </a:r>
          </a:p>
          <a:p>
            <a:pPr marL="0" lvl="0" indent="0" algn="r">
              <a:lnSpc>
                <a:spcPts val="2656"/>
              </a:lnSpc>
              <a:spcBef>
                <a:spcPct val="0"/>
              </a:spcBef>
            </a:pPr>
            <a:endParaRPr lang="en-US" sz="2529" spc="242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1"/>
    </mc:Choice>
    <mc:Fallback xmlns="">
      <p:transition spd="slow" advTm="218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9" y="-424839"/>
            <a:ext cx="18289829" cy="5738026"/>
            <a:chOff x="0" y="0"/>
            <a:chExt cx="4817074" cy="151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539" y="2963100"/>
            <a:ext cx="18270461" cy="394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TECHNOLOGY STACK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PROGRAMMING: </a:t>
            </a: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PYTHON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ML LIBRARIES: </a:t>
            </a: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SCIKIT-LEarn, NumPy, Pandas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Text Processing: </a:t>
            </a: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TF-IDF Vectorization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Similarity Metrics: </a:t>
            </a: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Cosine &amp; Jaccard Similarity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Deployment: </a:t>
            </a: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Streamlit Web Framework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039861" y="5143500"/>
            <a:ext cx="16230600" cy="7587806"/>
          </a:xfrm>
          <a:custGeom>
            <a:avLst/>
            <a:gdLst/>
            <a:ahLst/>
            <a:cxnLst/>
            <a:rect l="l" t="t" r="r" b="b"/>
            <a:pathLst>
              <a:path w="16230600" h="7587806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9576" y="7201116"/>
            <a:ext cx="3920570" cy="2201616"/>
          </a:xfrm>
          <a:custGeom>
            <a:avLst/>
            <a:gdLst/>
            <a:ahLst/>
            <a:cxnLst/>
            <a:rect l="l" t="t" r="r" b="b"/>
            <a:pathLst>
              <a:path w="3920570" h="2201616">
                <a:moveTo>
                  <a:pt x="0" y="0"/>
                </a:moveTo>
                <a:lnTo>
                  <a:pt x="3920570" y="0"/>
                </a:lnTo>
                <a:lnTo>
                  <a:pt x="3920570" y="2201616"/>
                </a:lnTo>
                <a:lnTo>
                  <a:pt x="0" y="220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47630" y="1908922"/>
            <a:ext cx="2598800" cy="1456470"/>
          </a:xfrm>
          <a:custGeom>
            <a:avLst/>
            <a:gdLst/>
            <a:ahLst/>
            <a:cxnLst/>
            <a:rect l="l" t="t" r="r" b="b"/>
            <a:pathLst>
              <a:path w="2598800" h="1456470">
                <a:moveTo>
                  <a:pt x="0" y="0"/>
                </a:moveTo>
                <a:lnTo>
                  <a:pt x="2598800" y="0"/>
                </a:lnTo>
                <a:lnTo>
                  <a:pt x="2598800" y="1456471"/>
                </a:lnTo>
                <a:lnTo>
                  <a:pt x="0" y="1456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1829" y="791982"/>
            <a:ext cx="18289829" cy="77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7699" b="1" spc="-37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TECHNICAL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2"/>
    </mc:Choice>
    <mc:Fallback xmlns="">
      <p:transition spd="slow" advTm="309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9" y="-424839"/>
            <a:ext cx="18289829" cy="5738026"/>
            <a:chOff x="0" y="0"/>
            <a:chExt cx="4817074" cy="151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39861" y="5143500"/>
            <a:ext cx="16230600" cy="7587806"/>
          </a:xfrm>
          <a:custGeom>
            <a:avLst/>
            <a:gdLst/>
            <a:ahLst/>
            <a:cxnLst/>
            <a:rect l="l" t="t" r="r" b="b"/>
            <a:pathLst>
              <a:path w="16230600" h="7587806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3199" y="4270631"/>
            <a:ext cx="14676618" cy="1510094"/>
          </a:xfrm>
          <a:custGeom>
            <a:avLst/>
            <a:gdLst/>
            <a:ahLst/>
            <a:cxnLst/>
            <a:rect l="l" t="t" r="r" b="b"/>
            <a:pathLst>
              <a:path w="14676618" h="1510094">
                <a:moveTo>
                  <a:pt x="0" y="0"/>
                </a:moveTo>
                <a:lnTo>
                  <a:pt x="14676618" y="0"/>
                </a:lnTo>
                <a:lnTo>
                  <a:pt x="14676618" y="1510095"/>
                </a:lnTo>
                <a:lnTo>
                  <a:pt x="0" y="151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514172" y="4270631"/>
            <a:ext cx="3209925" cy="1510094"/>
            <a:chOff x="0" y="0"/>
            <a:chExt cx="949060" cy="446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9060" cy="446481"/>
            </a:xfrm>
            <a:custGeom>
              <a:avLst/>
              <a:gdLst/>
              <a:ahLst/>
              <a:cxnLst/>
              <a:rect l="l" t="t" r="r" b="b"/>
              <a:pathLst>
                <a:path w="949060" h="446481">
                  <a:moveTo>
                    <a:pt x="0" y="0"/>
                  </a:moveTo>
                  <a:lnTo>
                    <a:pt x="745860" y="0"/>
                  </a:lnTo>
                  <a:lnTo>
                    <a:pt x="949060" y="223240"/>
                  </a:lnTo>
                  <a:lnTo>
                    <a:pt x="745860" y="446481"/>
                  </a:lnTo>
                  <a:lnTo>
                    <a:pt x="0" y="446481"/>
                  </a:lnTo>
                  <a:lnTo>
                    <a:pt x="203200" y="22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B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47625"/>
              <a:ext cx="695060" cy="494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829" y="791982"/>
            <a:ext cx="18289829" cy="77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7699" b="1" spc="-37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MODEL PROCESS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742" y="4810760"/>
            <a:ext cx="226298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E0C0A"/>
                </a:solidFill>
                <a:latin typeface="TT Hoves Bold"/>
                <a:ea typeface="TT Hoves Bold"/>
                <a:cs typeface="TT Hoves Bold"/>
                <a:sym typeface="TT Hoves Bold"/>
              </a:rPr>
              <a:t>User Selects Title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7123" y="4671475"/>
            <a:ext cx="272359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Extract Features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(6 dimensions)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00804" y="4668808"/>
            <a:ext cx="272359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Calculate Similarity Scores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810760"/>
            <a:ext cx="272359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Apply Weights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71957" y="4777740"/>
            <a:ext cx="1467661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Rank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44602" y="4625022"/>
            <a:ext cx="307825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Return Top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40"/>
    </mc:Choice>
    <mc:Fallback xmlns="">
      <p:transition spd="slow" advTm="1025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F53D-7E2A-3F53-6310-309DBA95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408B70-6AFC-4EF4-E1F0-00F27FC502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6CCC09-DBFD-C4F1-EFE6-585502D492FD}"/>
              </a:ext>
            </a:extLst>
          </p:cNvPr>
          <p:cNvGrpSpPr/>
          <p:nvPr/>
        </p:nvGrpSpPr>
        <p:grpSpPr>
          <a:xfrm>
            <a:off x="-1829" y="0"/>
            <a:ext cx="18289829" cy="5738026"/>
            <a:chOff x="0" y="0"/>
            <a:chExt cx="4817074" cy="15112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F64FC2F-FE85-8DA3-BB04-AE8CEA08EA6B}"/>
                </a:ext>
              </a:extLst>
            </p:cNvPr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7A3736B-81C5-A47B-AEB2-04E10516CC19}"/>
                </a:ext>
              </a:extLst>
            </p:cNvPr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3CAEF2E-E954-9338-4B37-067EE28064A5}"/>
              </a:ext>
            </a:extLst>
          </p:cNvPr>
          <p:cNvSpPr/>
          <p:nvPr/>
        </p:nvSpPr>
        <p:spPr>
          <a:xfrm rot="1721165" flipH="1">
            <a:off x="13250864" y="-3823181"/>
            <a:ext cx="8666415" cy="8229600"/>
          </a:xfrm>
          <a:custGeom>
            <a:avLst/>
            <a:gdLst/>
            <a:ahLst/>
            <a:cxnLst/>
            <a:rect l="l" t="t" r="r" b="b"/>
            <a:pathLst>
              <a:path w="8666415" h="8229600">
                <a:moveTo>
                  <a:pt x="8666415" y="0"/>
                </a:moveTo>
                <a:lnTo>
                  <a:pt x="0" y="0"/>
                </a:lnTo>
                <a:lnTo>
                  <a:pt x="0" y="8229600"/>
                </a:lnTo>
                <a:lnTo>
                  <a:pt x="8666415" y="8229600"/>
                </a:lnTo>
                <a:lnTo>
                  <a:pt x="8666415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CEC00BA-5C47-376A-2F39-E6B2666E9C12}"/>
              </a:ext>
            </a:extLst>
          </p:cNvPr>
          <p:cNvSpPr txBox="1"/>
          <p:nvPr/>
        </p:nvSpPr>
        <p:spPr>
          <a:xfrm>
            <a:off x="-1829" y="529744"/>
            <a:ext cx="1828982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7500" b="1" spc="-367" dirty="0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RESULTS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EE54FF-301F-4589-ABD1-5140F59ED7FE}"/>
              </a:ext>
            </a:extLst>
          </p:cNvPr>
          <p:cNvSpPr txBox="1"/>
          <p:nvPr/>
        </p:nvSpPr>
        <p:spPr>
          <a:xfrm>
            <a:off x="0" y="5678885"/>
            <a:ext cx="18288000" cy="243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4146439-D54D-A653-7D26-E4EFAA5BEDAE}"/>
              </a:ext>
            </a:extLst>
          </p:cNvPr>
          <p:cNvSpPr txBox="1"/>
          <p:nvPr/>
        </p:nvSpPr>
        <p:spPr>
          <a:xfrm>
            <a:off x="4648200" y="3162300"/>
            <a:ext cx="9121797" cy="3464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T Hoves Bold" panose="020B0604020202020204" charset="0"/>
              </a:rPr>
              <a:t>Average Similarity Score: </a:t>
            </a:r>
            <a:r>
              <a:rPr lang="en-US" sz="3200" dirty="0">
                <a:solidFill>
                  <a:schemeClr val="bg1"/>
                </a:solidFill>
                <a:latin typeface="TT Hoves "/>
              </a:rPr>
              <a:t>65.2%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T Hoves Bold" panose="020B0604020202020204" charset="0"/>
              </a:rPr>
              <a:t>Quality</a:t>
            </a:r>
            <a:r>
              <a:rPr lang="en-US" sz="3200" dirty="0">
                <a:solidFill>
                  <a:schemeClr val="bg1"/>
                </a:solidFill>
                <a:latin typeface="TT Hoves 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T Hoves Bold" panose="020B0604020202020204" charset="0"/>
              </a:rPr>
              <a:t>Distribution: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TT Hoves Bold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T Hoves "/>
              </a:rPr>
              <a:t>- Excellent (≥80%): 22.3%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TT Hoves "/>
              </a:rPr>
              <a:t>Great (60-79%): 30.5%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TT Hoves "/>
              </a:rPr>
              <a:t>- Good (40-59%): 28.5%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TT Hoves "/>
              </a:rPr>
              <a:t>- Poor (&lt;40%): 18.7%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TT Hoves "/>
              </a:rPr>
              <a:t>Overall: 81% Good or Better</a:t>
            </a:r>
            <a:endParaRPr lang="en-US" sz="3200" dirty="0">
              <a:solidFill>
                <a:schemeClr val="bg1"/>
              </a:solidFill>
              <a:latin typeface="TT Hoves "/>
              <a:ea typeface="TT Hoves"/>
              <a:cs typeface="TT Hoves"/>
              <a:sym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74496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07"/>
    </mc:Choice>
    <mc:Fallback xmlns="">
      <p:transition spd="slow" advTm="5250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4451" y="1824276"/>
            <a:ext cx="15435440" cy="7987840"/>
          </a:xfrm>
          <a:custGeom>
            <a:avLst/>
            <a:gdLst/>
            <a:ahLst/>
            <a:cxnLst/>
            <a:rect l="l" t="t" r="r" b="b"/>
            <a:pathLst>
              <a:path w="15435440" h="7987840">
                <a:moveTo>
                  <a:pt x="0" y="0"/>
                </a:moveTo>
                <a:lnTo>
                  <a:pt x="15435441" y="0"/>
                </a:lnTo>
                <a:lnTo>
                  <a:pt x="15435441" y="7987840"/>
                </a:lnTo>
                <a:lnTo>
                  <a:pt x="0" y="798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829" y="579275"/>
            <a:ext cx="18288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SYSTEM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22"/>
    </mc:Choice>
    <mc:Fallback xmlns="">
      <p:transition spd="slow" advTm="2772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721165" flipH="1">
            <a:off x="13250864" y="-3823181"/>
            <a:ext cx="8666415" cy="8229600"/>
          </a:xfrm>
          <a:custGeom>
            <a:avLst/>
            <a:gdLst/>
            <a:ahLst/>
            <a:cxnLst/>
            <a:rect l="l" t="t" r="r" b="b"/>
            <a:pathLst>
              <a:path w="8666415" h="8229600">
                <a:moveTo>
                  <a:pt x="8666415" y="0"/>
                </a:moveTo>
                <a:lnTo>
                  <a:pt x="0" y="0"/>
                </a:lnTo>
                <a:lnTo>
                  <a:pt x="0" y="8229600"/>
                </a:lnTo>
                <a:lnTo>
                  <a:pt x="8666415" y="8229600"/>
                </a:lnTo>
                <a:lnTo>
                  <a:pt x="8666415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829" y="529744"/>
            <a:ext cx="1828982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7500" b="1" spc="-36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678885"/>
            <a:ext cx="18288000" cy="409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Industry Relevance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Recommendation systems are fundamental to modern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digital platforms - streaming services, e-commerce,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social media, and content discovery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8845" y="2801751"/>
            <a:ext cx="6811764" cy="208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Learnings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Machine learning requires iterative problem-solving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Feature engineering is more critical than algorithms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Real-world applications need multiple perspectives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Deployment transforms research into practical tools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2362" y="2801751"/>
            <a:ext cx="5421710" cy="208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Skills Demonstrated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End-to-end ML project execution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Data processing and feature engineering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Model development and evaluation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System deployment and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8"/>
    </mc:Choice>
    <mc:Fallback xmlns="">
      <p:transition spd="slow" advTm="7189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F6C2-B76A-44AA-FE3D-CEADE699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3A7CC1-5640-FDE7-9CCB-E05046A7D8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128278-BE3C-5805-E712-20B39AAE7118}"/>
              </a:ext>
            </a:extLst>
          </p:cNvPr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58558B0-F910-6ED0-FE25-2F0B4917484D}"/>
                </a:ext>
              </a:extLst>
            </p:cNvPr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CE06B6-D01B-35AD-A6BD-5576A5F7E1D9}"/>
                </a:ext>
              </a:extLst>
            </p:cNvPr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626E2F6-F0A8-09F0-74D8-3D5E79231D0F}"/>
              </a:ext>
            </a:extLst>
          </p:cNvPr>
          <p:cNvSpPr/>
          <p:nvPr/>
        </p:nvSpPr>
        <p:spPr>
          <a:xfrm rot="1721165" flipH="1">
            <a:off x="13250864" y="-3823181"/>
            <a:ext cx="8666415" cy="8229600"/>
          </a:xfrm>
          <a:custGeom>
            <a:avLst/>
            <a:gdLst/>
            <a:ahLst/>
            <a:cxnLst/>
            <a:rect l="l" t="t" r="r" b="b"/>
            <a:pathLst>
              <a:path w="8666415" h="8229600">
                <a:moveTo>
                  <a:pt x="8666415" y="0"/>
                </a:moveTo>
                <a:lnTo>
                  <a:pt x="0" y="0"/>
                </a:lnTo>
                <a:lnTo>
                  <a:pt x="0" y="8229600"/>
                </a:lnTo>
                <a:lnTo>
                  <a:pt x="8666415" y="8229600"/>
                </a:lnTo>
                <a:lnTo>
                  <a:pt x="8666415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8F08158-1BA2-4AB0-0AA5-F377F2CE4757}"/>
              </a:ext>
            </a:extLst>
          </p:cNvPr>
          <p:cNvSpPr txBox="1"/>
          <p:nvPr/>
        </p:nvSpPr>
        <p:spPr>
          <a:xfrm>
            <a:off x="-1829" y="529744"/>
            <a:ext cx="1828982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7500" b="1" spc="-367" dirty="0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FUTURE WORK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9DB31D-E9B2-D218-FA84-42D670DDBBDE}"/>
              </a:ext>
            </a:extLst>
          </p:cNvPr>
          <p:cNvSpPr txBox="1"/>
          <p:nvPr/>
        </p:nvSpPr>
        <p:spPr>
          <a:xfrm>
            <a:off x="0" y="5678885"/>
            <a:ext cx="18288000" cy="243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r">
              <a:lnSpc>
                <a:spcPts val="3219"/>
              </a:lnSpc>
              <a:spcBef>
                <a:spcPct val="0"/>
              </a:spcBef>
            </a:pPr>
            <a:endParaRPr lang="en-US" sz="22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FD0D1A1-9518-3C20-3B07-C4CD599BF3FA}"/>
              </a:ext>
            </a:extLst>
          </p:cNvPr>
          <p:cNvSpPr txBox="1"/>
          <p:nvPr/>
        </p:nvSpPr>
        <p:spPr>
          <a:xfrm>
            <a:off x="5737203" y="2476500"/>
            <a:ext cx="6811764" cy="496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latin typeface="TT Hoves Bold" panose="020B0604020202020204" charset="0"/>
              </a:rPr>
              <a:t>Improvements: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T Hoves" panose="020B0604020202020204" charset="0"/>
              </a:rPr>
              <a:t>Add user behavior data (collaborative filtering)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T Hoves" panose="020B0604020202020204" charset="0"/>
              </a:rPr>
              <a:t> Implement deep learning for embeddings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T Hoves" panose="020B0604020202020204" charset="0"/>
              </a:rPr>
              <a:t> Enable personalized weights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T Hoves" panose="020B0604020202020204" charset="0"/>
              </a:rPr>
              <a:t>Add real-time trending factors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TT Hoves Bold" panose="020B0604020202020204" charset="0"/>
              </a:rPr>
              <a:t>Next Steps: </a:t>
            </a:r>
          </a:p>
          <a:p>
            <a:pPr marL="457200" indent="-457200" algn="ctr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T Hoves" panose="020B0604020202020204" charset="0"/>
              </a:rPr>
              <a:t>Scale to larger catalogs and integrate user feedback</a:t>
            </a:r>
            <a:endParaRPr lang="en-US" sz="2299" dirty="0">
              <a:solidFill>
                <a:schemeClr val="bg1"/>
              </a:solidFill>
              <a:latin typeface="TT Hoves" panose="020B0604020202020204" charset="0"/>
              <a:ea typeface="TT Hoves"/>
              <a:cs typeface="TT Hoves"/>
              <a:sym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19599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5"/>
    </mc:Choice>
    <mc:Fallback xmlns="">
      <p:transition spd="slow" advTm="546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032" b="-1018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76100" y="-3198139"/>
            <a:ext cx="6340310" cy="6396277"/>
          </a:xfrm>
          <a:custGeom>
            <a:avLst/>
            <a:gdLst/>
            <a:ahLst/>
            <a:cxnLst/>
            <a:rect l="l" t="t" r="r" b="b"/>
            <a:pathLst>
              <a:path w="6340310" h="6396277">
                <a:moveTo>
                  <a:pt x="0" y="0"/>
                </a:moveTo>
                <a:lnTo>
                  <a:pt x="6340310" y="0"/>
                </a:lnTo>
                <a:lnTo>
                  <a:pt x="6340310" y="6396278"/>
                </a:lnTo>
                <a:lnTo>
                  <a:pt x="0" y="6396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490696"/>
            <a:ext cx="18288000" cy="21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24"/>
              </a:lnSpc>
            </a:pPr>
            <a:r>
              <a:rPr lang="en-US" sz="17499" b="1" spc="-85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THANKYOU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7"/>
    </mc:Choice>
    <mc:Fallback xmlns="">
      <p:transition spd="slow" advTm="29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CDA61A-E7CB-8AF0-5A40-EB6E49C5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5BE4AE-8C7D-62B8-D250-C1A773A93F2C}"/>
              </a:ext>
            </a:extLst>
          </p:cNvPr>
          <p:cNvGrpSpPr/>
          <p:nvPr/>
        </p:nvGrpSpPr>
        <p:grpSpPr>
          <a:xfrm>
            <a:off x="-1829" y="-424839"/>
            <a:ext cx="18289829" cy="5738026"/>
            <a:chOff x="0" y="0"/>
            <a:chExt cx="4817074" cy="15112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1BC5EB-6450-137E-4C44-5EF111194A75}"/>
                </a:ext>
              </a:extLst>
            </p:cNvPr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2E366A-E68F-2CDD-0179-6B1839E78E30}"/>
                </a:ext>
              </a:extLst>
            </p:cNvPr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C444991-D6D9-9D7F-53FF-4722CB171EFE}"/>
              </a:ext>
            </a:extLst>
          </p:cNvPr>
          <p:cNvSpPr txBox="1"/>
          <p:nvPr/>
        </p:nvSpPr>
        <p:spPr>
          <a:xfrm>
            <a:off x="-1829" y="791982"/>
            <a:ext cx="18289829" cy="7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7699" b="1" spc="-377" dirty="0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TABLE OF CONTENTS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911BBA7-D891-1FB5-DF07-3E04300F0D06}"/>
              </a:ext>
            </a:extLst>
          </p:cNvPr>
          <p:cNvSpPr txBox="1"/>
          <p:nvPr/>
        </p:nvSpPr>
        <p:spPr>
          <a:xfrm>
            <a:off x="152400" y="2400300"/>
            <a:ext cx="15621000" cy="8719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Problem Statement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Dataset Overview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Exploratory Data Analysis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Methodology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Hybrid Model Architecture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Results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System Demonstration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Conclusion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B9FE094-33B4-FD02-98B9-2D97C206B691}"/>
              </a:ext>
            </a:extLst>
          </p:cNvPr>
          <p:cNvSpPr/>
          <p:nvPr/>
        </p:nvSpPr>
        <p:spPr>
          <a:xfrm>
            <a:off x="2039861" y="5143500"/>
            <a:ext cx="16230600" cy="7587806"/>
          </a:xfrm>
          <a:custGeom>
            <a:avLst/>
            <a:gdLst/>
            <a:ahLst/>
            <a:cxnLst/>
            <a:rect l="l" t="t" r="r" b="b"/>
            <a:pathLst>
              <a:path w="16230600" h="7587806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2"/>
    </mc:Choice>
    <mc:Fallback xmlns="">
      <p:transition spd="slow" advTm="163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829" y="847725"/>
            <a:ext cx="18288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383807"/>
            <a:ext cx="18286171" cy="440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493" lvl="1" indent="-307747" algn="l">
              <a:lnSpc>
                <a:spcPts val="7127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8,800+ TITLES CREATE CHOICE PARALYSIS</a:t>
            </a:r>
          </a:p>
          <a:p>
            <a:pPr marL="615493" lvl="1" indent="-307747" algn="l">
              <a:lnSpc>
                <a:spcPts val="7127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USERS SPEND MORE TIME SEARCHING THAN WATCHING</a:t>
            </a:r>
          </a:p>
          <a:p>
            <a:pPr marL="615493" lvl="1" indent="-307747" algn="l">
              <a:lnSpc>
                <a:spcPts val="7127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80% OF CONTENT DISCOVERED THROUGH RECOMMENDATIONS</a:t>
            </a:r>
          </a:p>
          <a:p>
            <a:pPr marL="615493" lvl="1" indent="-307747" algn="l">
              <a:lnSpc>
                <a:spcPts val="7127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NEED: INTELLIGENT RECOMMENDATION ENGINE</a:t>
            </a:r>
          </a:p>
          <a:p>
            <a:pPr algn="l">
              <a:lnSpc>
                <a:spcPts val="7127"/>
              </a:lnSpc>
            </a:pPr>
            <a:endParaRPr lang="en-US" sz="2850" spc="273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9"/>
    </mc:Choice>
    <mc:Fallback xmlns="">
      <p:transition spd="slow" advTm="2944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584" y="401864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67714">
            <a:off x="12844116" y="2284741"/>
            <a:ext cx="10887768" cy="3283343"/>
          </a:xfrm>
          <a:custGeom>
            <a:avLst/>
            <a:gdLst/>
            <a:ahLst/>
            <a:cxnLst/>
            <a:rect l="l" t="t" r="r" b="b"/>
            <a:pathLst>
              <a:path w="10887768" h="3283343">
                <a:moveTo>
                  <a:pt x="0" y="0"/>
                </a:moveTo>
                <a:lnTo>
                  <a:pt x="10887768" y="0"/>
                </a:lnTo>
                <a:lnTo>
                  <a:pt x="10887768" y="3283342"/>
                </a:lnTo>
                <a:lnTo>
                  <a:pt x="0" y="328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847725"/>
            <a:ext cx="18288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PROJECT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73907"/>
            <a:ext cx="15204511" cy="802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DEVELOP CONTENT-BASED RECOMMENDATION SYSTEM</a:t>
            </a:r>
          </a:p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ACHIEVE &gt;50% AVERAGE SIMILARITY ACCURACY</a:t>
            </a:r>
          </a:p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CREATE INTERACTIVE, DEPLOYED APPLICATION</a:t>
            </a:r>
          </a:p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PROVIDES EXPLAINABLE RECOMMENDATIONS BASED ON CONTENT FEATURES</a:t>
            </a:r>
          </a:p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HANDLES BOTH MOVIES AND TV SHOWS UNIFORMLY</a:t>
            </a:r>
          </a:p>
          <a:p>
            <a:pPr marL="615315" lvl="1" indent="-307658" algn="l">
              <a:lnSpc>
                <a:spcPts val="7125"/>
              </a:lnSpc>
              <a:buFont typeface="Arial"/>
              <a:buChar char="•"/>
            </a:pPr>
            <a:r>
              <a:rPr lang="en-US" sz="2850" spc="273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SCALES EFFICIENTLY TO CATALOGS OF 5,000+ TITLES</a:t>
            </a:r>
          </a:p>
          <a:p>
            <a:pPr algn="l">
              <a:lnSpc>
                <a:spcPts val="7125"/>
              </a:lnSpc>
            </a:pPr>
            <a:endParaRPr lang="en-US" sz="2850" spc="273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7125"/>
              </a:lnSpc>
            </a:pPr>
            <a:endParaRPr lang="en-US" sz="2850" spc="273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0"/>
    </mc:Choice>
    <mc:Fallback xmlns="">
      <p:transition spd="slow" advTm="367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9" y="-424839"/>
            <a:ext cx="18289829" cy="5738026"/>
            <a:chOff x="0" y="0"/>
            <a:chExt cx="4817074" cy="151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829" y="791982"/>
            <a:ext cx="18289829" cy="77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7699" b="1" spc="-37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385" y="3468404"/>
            <a:ext cx="8400454" cy="394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1</a:t>
            </a: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.DATA SOURCE AND ACQUISITION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Dataset: Netflix Movies and TV Shows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Source: Publicly available aggregated Netflix catalog data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Accessibility: Open-source dataset hosted on public repositories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16022" y="2725454"/>
            <a:ext cx="7001413" cy="54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2</a:t>
            </a:r>
            <a:r>
              <a:rPr lang="en-US" sz="2799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.DATA CHARACTERISTICS: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File Size: 2.5 MB (CSV format)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Records: 8,807 unique titles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Features: 12 attributes per title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Temporal Coverage: Content from 1920s to 2021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Geographic Scope: Global content from 100+ countries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Content Types: Movies (69.6%) and TV Shows (30.4%)</a:t>
            </a:r>
          </a:p>
        </p:txBody>
      </p:sp>
      <p:sp>
        <p:nvSpPr>
          <p:cNvPr id="8" name="Freeform 8"/>
          <p:cNvSpPr/>
          <p:nvPr/>
        </p:nvSpPr>
        <p:spPr>
          <a:xfrm>
            <a:off x="2039861" y="5143500"/>
            <a:ext cx="16230600" cy="7587806"/>
          </a:xfrm>
          <a:custGeom>
            <a:avLst/>
            <a:gdLst/>
            <a:ahLst/>
            <a:cxnLst/>
            <a:rect l="l" t="t" r="r" b="b"/>
            <a:pathLst>
              <a:path w="16230600" h="7587806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90"/>
    </mc:Choice>
    <mc:Fallback xmlns="">
      <p:transition spd="slow" advTm="507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881" b="-709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29" y="-132781"/>
            <a:ext cx="18289829" cy="5738026"/>
            <a:chOff x="0" y="0"/>
            <a:chExt cx="4817074" cy="151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4348131"/>
            <a:ext cx="6563347" cy="7121384"/>
            <a:chOff x="0" y="0"/>
            <a:chExt cx="8751129" cy="9495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0" y="0"/>
                  </a:moveTo>
                  <a:lnTo>
                    <a:pt x="5410652" y="0"/>
                  </a:lnTo>
                  <a:lnTo>
                    <a:pt x="5410652" y="5955541"/>
                  </a:lnTo>
                  <a:lnTo>
                    <a:pt x="0" y="595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832508" flipH="1">
              <a:off x="2705326" y="2977771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5410653" y="0"/>
                  </a:moveTo>
                  <a:lnTo>
                    <a:pt x="0" y="0"/>
                  </a:lnTo>
                  <a:lnTo>
                    <a:pt x="0" y="5955541"/>
                  </a:lnTo>
                  <a:lnTo>
                    <a:pt x="5410653" y="5955541"/>
                  </a:lnTo>
                  <a:lnTo>
                    <a:pt x="5410653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6234161" y="2110702"/>
            <a:ext cx="6122612" cy="7309949"/>
          </a:xfrm>
          <a:custGeom>
            <a:avLst/>
            <a:gdLst/>
            <a:ahLst/>
            <a:cxnLst/>
            <a:rect l="l" t="t" r="r" b="b"/>
            <a:pathLst>
              <a:path w="6122612" h="7309949">
                <a:moveTo>
                  <a:pt x="0" y="0"/>
                </a:moveTo>
                <a:lnTo>
                  <a:pt x="6122612" y="0"/>
                </a:lnTo>
                <a:lnTo>
                  <a:pt x="6122612" y="7309949"/>
                </a:lnTo>
                <a:lnTo>
                  <a:pt x="0" y="7309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1829" y="847725"/>
            <a:ext cx="1828800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DATA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3"/>
    </mc:Choice>
    <mc:Fallback xmlns="">
      <p:transition spd="slow" advTm="332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E7411-6722-4ECA-D4E3-AFA4E85B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D50A28-426E-03EA-C72E-8E9140D47B9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881" b="-7095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9CC686C-E39B-07EB-4955-DDBFFEA59523}"/>
              </a:ext>
            </a:extLst>
          </p:cNvPr>
          <p:cNvSpPr txBox="1"/>
          <p:nvPr/>
        </p:nvSpPr>
        <p:spPr>
          <a:xfrm>
            <a:off x="-1829" y="-313607"/>
            <a:ext cx="18289829" cy="59188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E22FC51-362D-B23F-1AE3-4B67B1ACADE0}"/>
              </a:ext>
            </a:extLst>
          </p:cNvPr>
          <p:cNvGrpSpPr/>
          <p:nvPr/>
        </p:nvGrpSpPr>
        <p:grpSpPr>
          <a:xfrm>
            <a:off x="0" y="4348131"/>
            <a:ext cx="6563347" cy="7121384"/>
            <a:chOff x="0" y="0"/>
            <a:chExt cx="8751129" cy="94951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371AD04-7C68-D577-CAD7-66386BD67BB0}"/>
                </a:ext>
              </a:extLst>
            </p:cNvPr>
            <p:cNvSpPr/>
            <p:nvPr/>
          </p:nvSpPr>
          <p:spPr>
            <a:xfrm>
              <a:off x="0" y="0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0" y="0"/>
                  </a:moveTo>
                  <a:lnTo>
                    <a:pt x="5410652" y="0"/>
                  </a:lnTo>
                  <a:lnTo>
                    <a:pt x="5410652" y="5955541"/>
                  </a:lnTo>
                  <a:lnTo>
                    <a:pt x="0" y="595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3B51A87-FF48-2D69-CE14-593959135761}"/>
                </a:ext>
              </a:extLst>
            </p:cNvPr>
            <p:cNvSpPr/>
            <p:nvPr/>
          </p:nvSpPr>
          <p:spPr>
            <a:xfrm rot="832508" flipH="1">
              <a:off x="2705326" y="2977771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5410653" y="0"/>
                  </a:moveTo>
                  <a:lnTo>
                    <a:pt x="0" y="0"/>
                  </a:lnTo>
                  <a:lnTo>
                    <a:pt x="0" y="5955541"/>
                  </a:lnTo>
                  <a:lnTo>
                    <a:pt x="5410653" y="5955541"/>
                  </a:lnTo>
                  <a:lnTo>
                    <a:pt x="5410653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A3EDFA8-D712-6149-6F4F-CA1F95EB37B3}"/>
              </a:ext>
            </a:extLst>
          </p:cNvPr>
          <p:cNvSpPr txBox="1"/>
          <p:nvPr/>
        </p:nvSpPr>
        <p:spPr>
          <a:xfrm>
            <a:off x="-1829" y="847725"/>
            <a:ext cx="182880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 dirty="0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EXPLORATORY DATA ANALYSIS</a:t>
            </a:r>
          </a:p>
        </p:txBody>
      </p:sp>
      <p:pic>
        <p:nvPicPr>
          <p:cNvPr id="12" name="Picture 11" descr="A graph with blue bars&#10;&#10;AI-generated content may be incorrect.">
            <a:extLst>
              <a:ext uri="{FF2B5EF4-FFF2-40B4-BE49-F238E27FC236}">
                <a16:creationId xmlns:a16="http://schemas.microsoft.com/office/drawing/2014/main" id="{FFE92DDD-A19A-B03A-0CDD-F66FDB6A6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8" y="3026435"/>
            <a:ext cx="6887536" cy="5248111"/>
          </a:xfrm>
          <a:prstGeom prst="rect">
            <a:avLst/>
          </a:prstGeom>
        </p:spPr>
      </p:pic>
      <p:pic>
        <p:nvPicPr>
          <p:cNvPr id="17" name="Picture 16" descr="A graph with pink bars&#10;&#10;AI-generated content may be incorrect.">
            <a:extLst>
              <a:ext uri="{FF2B5EF4-FFF2-40B4-BE49-F238E27FC236}">
                <a16:creationId xmlns:a16="http://schemas.microsoft.com/office/drawing/2014/main" id="{E1DD3752-29E3-93A6-7284-3F1FF3377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547" y="2942090"/>
            <a:ext cx="6767626" cy="53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60"/>
    </mc:Choice>
    <mc:Fallback xmlns="">
      <p:transition spd="slow" advTm="380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E039A-D00F-75AF-4180-C28C09748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E3FC49-09D7-7FEF-3046-13B0428E777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881" b="-7095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03D9C8-F08D-BDE3-9E90-C70B4F67E3A4}"/>
              </a:ext>
            </a:extLst>
          </p:cNvPr>
          <p:cNvSpPr txBox="1"/>
          <p:nvPr/>
        </p:nvSpPr>
        <p:spPr>
          <a:xfrm>
            <a:off x="-1829" y="-313607"/>
            <a:ext cx="18289829" cy="59188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B879B75-F2D9-24E0-C06D-B07CD38880E0}"/>
              </a:ext>
            </a:extLst>
          </p:cNvPr>
          <p:cNvGrpSpPr/>
          <p:nvPr/>
        </p:nvGrpSpPr>
        <p:grpSpPr>
          <a:xfrm>
            <a:off x="0" y="4348131"/>
            <a:ext cx="6563347" cy="7121384"/>
            <a:chOff x="0" y="0"/>
            <a:chExt cx="8751129" cy="949517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D588884-DBDC-398C-48E8-8A857F2F4CD8}"/>
                </a:ext>
              </a:extLst>
            </p:cNvPr>
            <p:cNvSpPr/>
            <p:nvPr/>
          </p:nvSpPr>
          <p:spPr>
            <a:xfrm>
              <a:off x="0" y="0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0" y="0"/>
                  </a:moveTo>
                  <a:lnTo>
                    <a:pt x="5410652" y="0"/>
                  </a:lnTo>
                  <a:lnTo>
                    <a:pt x="5410652" y="5955541"/>
                  </a:lnTo>
                  <a:lnTo>
                    <a:pt x="0" y="5955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D31C16E-C0B2-1173-E4AD-B28AF20C473E}"/>
                </a:ext>
              </a:extLst>
            </p:cNvPr>
            <p:cNvSpPr/>
            <p:nvPr/>
          </p:nvSpPr>
          <p:spPr>
            <a:xfrm rot="832508" flipH="1">
              <a:off x="2705326" y="2977771"/>
              <a:ext cx="5410652" cy="5955541"/>
            </a:xfrm>
            <a:custGeom>
              <a:avLst/>
              <a:gdLst/>
              <a:ahLst/>
              <a:cxnLst/>
              <a:rect l="l" t="t" r="r" b="b"/>
              <a:pathLst>
                <a:path w="5410652" h="5955541">
                  <a:moveTo>
                    <a:pt x="5410653" y="0"/>
                  </a:moveTo>
                  <a:lnTo>
                    <a:pt x="0" y="0"/>
                  </a:lnTo>
                  <a:lnTo>
                    <a:pt x="0" y="5955541"/>
                  </a:lnTo>
                  <a:lnTo>
                    <a:pt x="5410653" y="5955541"/>
                  </a:lnTo>
                  <a:lnTo>
                    <a:pt x="5410653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4D7ADE2-1EEC-09B4-AB5C-EA3CACC0DEB6}"/>
              </a:ext>
            </a:extLst>
          </p:cNvPr>
          <p:cNvSpPr txBox="1"/>
          <p:nvPr/>
        </p:nvSpPr>
        <p:spPr>
          <a:xfrm>
            <a:off x="-1829" y="847725"/>
            <a:ext cx="1828800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7500" b="1" spc="-367" dirty="0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EXPLORATORY DATA ANALYSIS</a:t>
            </a:r>
          </a:p>
        </p:txBody>
      </p:sp>
      <p:pic>
        <p:nvPicPr>
          <p:cNvPr id="14" name="Picture 13" descr="A graph with green and orange bars&#10;&#10;AI-generated content may be incorrect.">
            <a:extLst>
              <a:ext uri="{FF2B5EF4-FFF2-40B4-BE49-F238E27FC236}">
                <a16:creationId xmlns:a16="http://schemas.microsoft.com/office/drawing/2014/main" id="{D77BD743-280A-CB33-EAB1-8D0B4062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943388"/>
            <a:ext cx="6553200" cy="5248111"/>
          </a:xfrm>
          <a:prstGeom prst="rect">
            <a:avLst/>
          </a:prstGeom>
        </p:spPr>
      </p:pic>
      <p:pic>
        <p:nvPicPr>
          <p:cNvPr id="4" name="Picture 3" descr="A graph of a number of content ratings&#10;&#10;AI-generated content may be incorrect.">
            <a:extLst>
              <a:ext uri="{FF2B5EF4-FFF2-40B4-BE49-F238E27FC236}">
                <a16:creationId xmlns:a16="http://schemas.microsoft.com/office/drawing/2014/main" id="{68ED7FB5-0C5C-A774-0A52-37017863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80" y="3165616"/>
            <a:ext cx="6162877" cy="50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29" y="-424839"/>
            <a:ext cx="18289829" cy="5738026"/>
            <a:chOff x="0" y="0"/>
            <a:chExt cx="4817074" cy="1511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074" cy="1511250"/>
            </a:xfrm>
            <a:custGeom>
              <a:avLst/>
              <a:gdLst/>
              <a:ahLst/>
              <a:cxnLst/>
              <a:rect l="l" t="t" r="r" b="b"/>
              <a:pathLst>
                <a:path w="4817074" h="1511250">
                  <a:moveTo>
                    <a:pt x="0" y="0"/>
                  </a:moveTo>
                  <a:lnTo>
                    <a:pt x="4817074" y="0"/>
                  </a:lnTo>
                  <a:lnTo>
                    <a:pt x="4817074" y="1511250"/>
                  </a:lnTo>
                  <a:lnTo>
                    <a:pt x="0" y="151125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7074" cy="155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829" y="791982"/>
            <a:ext cx="18289829" cy="77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7699" b="1" spc="-377">
                <a:solidFill>
                  <a:srgbClr val="D40019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387025"/>
            <a:ext cx="18270461" cy="746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CONTENT-BASED FILTERING APPROACH: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b="1" dirty="0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-</a:t>
            </a:r>
            <a:r>
              <a:rPr lang="en-US" sz="2799" dirty="0">
                <a:solidFill>
                  <a:srgbClr val="FFFFFF"/>
                </a:solidFill>
                <a:latin typeface="TT Hoves" panose="020B0604020202020204" charset="0"/>
                <a:ea typeface="TT Hoves Bold"/>
                <a:cs typeface="TT Hoves Bold"/>
                <a:sym typeface="TT Hoves Bold"/>
              </a:rPr>
              <a:t>Analyzes features rather than user behavior</a:t>
            </a:r>
            <a:endParaRPr lang="en-US" sz="27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recommends similar items based on content attributes 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Works without user interaction history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Hybrid Machine Learning Model: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Combines 6 independent similarity signals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Genre, Director, Cast, </a:t>
            </a:r>
            <a:r>
              <a:rPr lang="en-US" sz="2799" dirty="0" err="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Description,Type</a:t>
            </a: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, Rating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Weighted ensemble approach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Why does the Hybrid Approach work?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Captures multiple dimensions of similarity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More accurate than single-method systems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- Mimics how humans evaluate content similarity</a:t>
            </a:r>
          </a:p>
        </p:txBody>
      </p:sp>
      <p:sp>
        <p:nvSpPr>
          <p:cNvPr id="7" name="Freeform 7"/>
          <p:cNvSpPr/>
          <p:nvPr/>
        </p:nvSpPr>
        <p:spPr>
          <a:xfrm>
            <a:off x="2039861" y="5143500"/>
            <a:ext cx="16230600" cy="7587806"/>
          </a:xfrm>
          <a:custGeom>
            <a:avLst/>
            <a:gdLst/>
            <a:ahLst/>
            <a:cxnLst/>
            <a:rect l="l" t="t" r="r" b="b"/>
            <a:pathLst>
              <a:path w="16230600" h="7587806">
                <a:moveTo>
                  <a:pt x="0" y="0"/>
                </a:moveTo>
                <a:lnTo>
                  <a:pt x="16230600" y="0"/>
                </a:lnTo>
                <a:lnTo>
                  <a:pt x="16230600" y="7587806"/>
                </a:lnTo>
                <a:lnTo>
                  <a:pt x="0" y="758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25"/>
    </mc:Choice>
    <mc:Fallback xmlns="">
      <p:transition spd="slow" advTm="9722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613</Words>
  <Application>Microsoft Office PowerPoint</Application>
  <PresentationFormat>Custom</PresentationFormat>
  <Paragraphs>139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TS Damas Sans Bold</vt:lpstr>
      <vt:lpstr>Calibri</vt:lpstr>
      <vt:lpstr>Arial</vt:lpstr>
      <vt:lpstr>Aptos</vt:lpstr>
      <vt:lpstr>TT Hoves </vt:lpstr>
      <vt:lpstr>TT Hoves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Modern Cinema Movie Presentation</dc:title>
  <dc:creator>Harshitha Josyula</dc:creator>
  <cp:lastModifiedBy>Harshitha Josyula</cp:lastModifiedBy>
  <cp:revision>4</cp:revision>
  <dcterms:created xsi:type="dcterms:W3CDTF">2006-08-16T00:00:00Z</dcterms:created>
  <dcterms:modified xsi:type="dcterms:W3CDTF">2025-12-14T00:14:38Z</dcterms:modified>
  <dc:identifier>DAG4hHpPmf0</dc:identifier>
</cp:coreProperties>
</file>